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1" r:id="rId5"/>
    <p:sldId id="284" r:id="rId6"/>
    <p:sldId id="457" r:id="rId7"/>
    <p:sldId id="278" r:id="rId8"/>
    <p:sldId id="279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B7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A3686-0316-47F0-ADB9-B71440EB6C2E}" v="1" dt="2022-11-10T08:15:58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694"/>
  </p:normalViewPr>
  <p:slideViewPr>
    <p:cSldViewPr snapToGrid="0" snapToObjects="1">
      <p:cViewPr varScale="1">
        <p:scale>
          <a:sx n="50" d="100"/>
          <a:sy n="50" d="100"/>
        </p:scale>
        <p:origin x="1212" y="32"/>
      </p:cViewPr>
      <p:guideLst>
        <p:guide orient="horz" pos="2160"/>
        <p:guide pos="384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amat Abakar Assouyouti" userId="a6cdf477-3f3f-4e25-98da-399de0016ab4" providerId="ADAL" clId="{859A3686-0316-47F0-ADB9-B71440EB6C2E}"/>
    <pc:docChg chg="custSel addSld modSld">
      <pc:chgData name="Mahamat Abakar Assouyouti" userId="a6cdf477-3f3f-4e25-98da-399de0016ab4" providerId="ADAL" clId="{859A3686-0316-47F0-ADB9-B71440EB6C2E}" dt="2022-11-10T08:16:23.583" v="42" actId="6549"/>
      <pc:docMkLst>
        <pc:docMk/>
      </pc:docMkLst>
      <pc:sldChg chg="delSp modSp add mod">
        <pc:chgData name="Mahamat Abakar Assouyouti" userId="a6cdf477-3f3f-4e25-98da-399de0016ab4" providerId="ADAL" clId="{859A3686-0316-47F0-ADB9-B71440EB6C2E}" dt="2022-11-10T08:16:23.583" v="42" actId="6549"/>
        <pc:sldMkLst>
          <pc:docMk/>
          <pc:sldMk cId="2201429680" sldId="279"/>
        </pc:sldMkLst>
        <pc:spChg chg="mod">
          <ac:chgData name="Mahamat Abakar Assouyouti" userId="a6cdf477-3f3f-4e25-98da-399de0016ab4" providerId="ADAL" clId="{859A3686-0316-47F0-ADB9-B71440EB6C2E}" dt="2022-11-10T08:16:05.663" v="21" actId="20577"/>
          <ac:spMkLst>
            <pc:docMk/>
            <pc:sldMk cId="2201429680" sldId="279"/>
            <ac:spMk id="7" creationId="{ACCCCDAD-0E0B-437F-8CAA-0536470B2E2F}"/>
          </ac:spMkLst>
        </pc:spChg>
        <pc:spChg chg="del mod">
          <ac:chgData name="Mahamat Abakar Assouyouti" userId="a6cdf477-3f3f-4e25-98da-399de0016ab4" providerId="ADAL" clId="{859A3686-0316-47F0-ADB9-B71440EB6C2E}" dt="2022-11-10T08:16:16.600" v="24" actId="478"/>
          <ac:spMkLst>
            <pc:docMk/>
            <pc:sldMk cId="2201429680" sldId="279"/>
            <ac:spMk id="9" creationId="{650F9D0C-7F14-4B83-A0A3-5710128C815A}"/>
          </ac:spMkLst>
        </pc:spChg>
        <pc:spChg chg="mod">
          <ac:chgData name="Mahamat Abakar Assouyouti" userId="a6cdf477-3f3f-4e25-98da-399de0016ab4" providerId="ADAL" clId="{859A3686-0316-47F0-ADB9-B71440EB6C2E}" dt="2022-11-10T08:16:23.583" v="42" actId="6549"/>
          <ac:spMkLst>
            <pc:docMk/>
            <pc:sldMk cId="2201429680" sldId="279"/>
            <ac:spMk id="10" creationId="{2EF9E03C-A81E-4083-9F20-EF8FFAF5914D}"/>
          </ac:spMkLst>
        </pc:spChg>
        <pc:spChg chg="mod">
          <ac:chgData name="Mahamat Abakar Assouyouti" userId="a6cdf477-3f3f-4e25-98da-399de0016ab4" providerId="ADAL" clId="{859A3686-0316-47F0-ADB9-B71440EB6C2E}" dt="2022-11-10T08:15:58.758" v="2" actId="27636"/>
          <ac:spMkLst>
            <pc:docMk/>
            <pc:sldMk cId="2201429680" sldId="279"/>
            <ac:spMk id="26" creationId="{88557579-7DEF-FF4C-AD37-0E81A6BB3B75}"/>
          </ac:spMkLst>
        </pc:spChg>
        <pc:picChg chg="del">
          <ac:chgData name="Mahamat Abakar Assouyouti" userId="a6cdf477-3f3f-4e25-98da-399de0016ab4" providerId="ADAL" clId="{859A3686-0316-47F0-ADB9-B71440EB6C2E}" dt="2022-11-10T08:16:10.388" v="23" actId="478"/>
          <ac:picMkLst>
            <pc:docMk/>
            <pc:sldMk cId="2201429680" sldId="279"/>
            <ac:picMk id="15" creationId="{E276E47B-4C08-4FEC-AAE8-3DCCBA7EE7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A34D-F3FE-4C53-81E2-12FCE20E2C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9AC1A-5801-4EA5-9129-5F836766C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6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41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998F7ADD-F00A-8549-44E7-BCD3A8734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0D0443D-09B4-A3EC-742B-732D1994A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616" y="717992"/>
            <a:ext cx="3574474" cy="17872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25BD6D8-1B40-7D1A-AD54-7BBB42B769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6472" y="-1520729"/>
            <a:ext cx="14944436" cy="7660737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D1F49A-D406-FF10-D588-6151C6AFC01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2164" y="3578427"/>
            <a:ext cx="4320253" cy="3620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7E3E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B3CC137-BD76-A2B0-36AC-86380EF06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831" y="3970014"/>
            <a:ext cx="10515600" cy="64162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B7E3E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C336-67CB-094A-B4BF-5FF695B0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9E72-67B1-5C46-9877-8246406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FE93-1E73-134F-9B01-47C684E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CA0D5E-B924-2865-7D21-EB2235FD3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3497" y="5352739"/>
            <a:ext cx="7778750" cy="988137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600">
                <a:solidFill>
                  <a:srgbClr val="B7E3E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Organiser(s)</a:t>
            </a:r>
          </a:p>
          <a:p>
            <a:pPr lvl="0"/>
            <a:r>
              <a:rPr lang="en-GB" dirty="0"/>
              <a:t>Co-organiser(s)</a:t>
            </a:r>
          </a:p>
        </p:txBody>
      </p:sp>
    </p:spTree>
    <p:extLst>
      <p:ext uri="{BB962C8B-B14F-4D97-AF65-F5344CB8AC3E}">
        <p14:creationId xmlns:p14="http://schemas.microsoft.com/office/powerpoint/2010/main" val="142431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C127-A127-8045-857A-2E0F919A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B145C-1230-114C-A37F-7F68048EA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2BE02-23C5-2B45-A78A-0358DC50C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FA2E7-4788-ED40-8D67-8F4DB73C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0D72-532A-F946-A9B1-4C286D6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A5119-620B-6543-9E5B-B7A974A7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35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D53E-6E66-C34D-89D7-51BF9CDF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7E456-22CA-1D44-9E8A-0995AC8A6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203C-E5A2-E64D-8844-B6C2724D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8BF1-F16E-3E48-8AB5-B6B3D62E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EE3E-1EAB-FD45-AA83-0C9966A1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391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52BB5-8BB3-9648-92AE-B7B4F4B3C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7C3C7-E76E-074F-BCE1-202C81D72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CED2-50F7-AD47-9C9C-B15DB96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130B-8652-B64A-B5E8-6F910813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7DC5-F15E-7D4E-9A13-2245CABE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111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A140998F-B877-4BDC-843C-0071F506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2084D353-BE8A-4AAA-8BEC-B71CEE9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141BE88-4254-4C6C-92C8-71629AED6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7370" y="6085717"/>
            <a:ext cx="2520007" cy="5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6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0969F-F557-494E-894C-19813A2A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7370" y="6085717"/>
            <a:ext cx="2520007" cy="5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240816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7">
            <a:extLst>
              <a:ext uri="{FF2B5EF4-FFF2-40B4-BE49-F238E27FC236}">
                <a16:creationId xmlns:a16="http://schemas.microsoft.com/office/drawing/2014/main" id="{4822A38B-41FA-DF13-87A8-5DCBB9FFC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31" y="0"/>
            <a:ext cx="12200858" cy="6857999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5697DA1-9040-4879-3A0F-C6DDA610B1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6366" y="-1610317"/>
            <a:ext cx="15644368" cy="8019533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5064C614-DB85-61E8-7DED-32EB843CAC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616" y="737870"/>
            <a:ext cx="3676408" cy="1846834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D1F49A-D406-FF10-D588-6151C6AFC01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2164" y="3578427"/>
            <a:ext cx="4320253" cy="3620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B3CC137-BD76-A2B0-36AC-86380EF06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831" y="3970014"/>
            <a:ext cx="10515600" cy="64162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2C336-67CB-094A-B4BF-5FF695B0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9E72-67B1-5C46-9877-8246406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FE93-1E73-134F-9B01-47C684E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CA0D5E-B924-2865-7D21-EB2235FD3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3497" y="5352739"/>
            <a:ext cx="7778750" cy="988137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600">
                <a:solidFill>
                  <a:srgbClr val="034EA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Organiser(s)</a:t>
            </a:r>
          </a:p>
          <a:p>
            <a:pPr lvl="0"/>
            <a:r>
              <a:rPr lang="en-GB" dirty="0"/>
              <a:t>Co-organiser(s)</a:t>
            </a:r>
          </a:p>
        </p:txBody>
      </p:sp>
    </p:spTree>
    <p:extLst>
      <p:ext uri="{BB962C8B-B14F-4D97-AF65-F5344CB8AC3E}">
        <p14:creationId xmlns:p14="http://schemas.microsoft.com/office/powerpoint/2010/main" val="14539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6229E8F1-058E-E358-6FAA-33A179B8F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02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634FB3A-C401-FB7A-9691-29617D2298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812" y="5840748"/>
            <a:ext cx="3063748" cy="74523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FCC80D4-700C-3725-CD39-71EB271EAF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4391" y="5597236"/>
            <a:ext cx="4584606" cy="3891584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EC6DF2DE-C9FF-00D2-824C-C48CDFA941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58769" y="-1834333"/>
            <a:ext cx="7435910" cy="3215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ED6D0F-23C0-1745-9C76-8C93E97E2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06" y="227477"/>
            <a:ext cx="10515600" cy="913831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1CD5B-3727-154B-9214-6EA39B7C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06" y="1299348"/>
            <a:ext cx="10515600" cy="4351338"/>
          </a:xfrm>
        </p:spPr>
        <p:txBody>
          <a:bodyPr/>
          <a:lstStyle>
            <a:lvl1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11CB-1373-A541-9E6D-8984B5B9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8219-2450-C54B-9D31-2801EE55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9EFA-BCA1-4748-B132-8512B241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507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0" userDrawn="1">
          <p15:clr>
            <a:srgbClr val="FBAE40"/>
          </p15:clr>
        </p15:guide>
        <p15:guide id="4" pos="3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7702-0846-434C-B7AB-C76438E9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CD0F-9A4C-BF4E-834C-5E6006268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9142C-6BF7-FB45-9B12-ECFD7784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A8B3-A81C-6241-8515-93E2FDB1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1344F-DB0C-0144-BD10-B25B6FFF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47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F2E5-4F7C-B84D-A510-71DBC2B3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DAFE-6CD3-C04E-A13C-0B838FB05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0608B-AD8F-084C-B4E2-668F4A3B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CF4B9-5EF8-104B-A909-12062868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FE4D7-8E18-7342-B05E-7D473C04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1D364-3AA2-B04E-9D1C-6BCD315A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067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8A27-D637-D44C-B9A0-BB2DCB2C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852F-6EE0-0F41-8083-5F127425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89F4-2DA7-074B-AFDD-921F5348F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502B9-9B25-6048-B77F-1E10DECC0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56891-19ED-604C-8CFE-0EB7922E5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8BE3D-632A-AF41-A012-EC69403D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FC27E-A66F-1A41-BF09-20ACFE26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C26DC-68FA-964C-A792-40D25B7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90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0324-D027-3B47-BA53-A76A624E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C6893-ABAD-584C-A7C4-F70EFBF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2141A-CAEC-C244-B4DE-9CF9EBE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16551-8235-AF4A-A866-76CB897D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880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58079-809E-5A4C-B572-0F1C00F1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9291E-6695-EF47-BA1E-6997663B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1FE2F-F153-1148-A272-2F99D56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9183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CA16-1AD8-DC45-9550-2BACC60A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28CC-55CB-5E49-B575-77AB30156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ADCC1-3390-484B-8195-E28494968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D1BA3-36E7-1F4A-AA56-229F9442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5E11B-B985-EE47-932B-186CEE16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BD77A-0C17-E744-845F-594B8635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594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83CD9-AD7F-E34E-9259-052E17E3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1C95F-3ECE-FD44-A35D-992777E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3DEB-86D9-8945-BECB-27268A324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41A9-3DFC-0B4A-935D-9781A8EB079C}" type="datetimeFigureOut">
              <a:rPr lang="en-BE" smtClean="0"/>
              <a:t>11/10/2022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7EFA-6ACF-E247-B558-5BA7FA242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4CD71-7EBE-E548-BC58-E26B63D84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9CFC-0D79-7F43-950D-6C01D06069C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96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daptation-fund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8BB2DC9-C63A-C054-D389-393DAB3C00B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 November 2022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58A93D-D016-ABE1-02EE-598218AE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Financing joint measures across sectors for resilience at transboundary basin scale: towards more cooperative and impactful climate action</a:t>
            </a:r>
            <a:endParaRPr lang="fr-FR" sz="20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570AAC-08BE-5813-B496-9C44A6359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Mahamat ASSOUYOUTI, Senior Climate Change </a:t>
            </a:r>
            <a:r>
              <a:rPr lang="fr-FR" dirty="0" err="1"/>
              <a:t>Specialist</a:t>
            </a:r>
            <a:endParaRPr lang="fr-FR" dirty="0"/>
          </a:p>
          <a:p>
            <a:r>
              <a:rPr lang="fr-FR" dirty="0"/>
              <a:t>Adaptation Fund </a:t>
            </a:r>
          </a:p>
        </p:txBody>
      </p:sp>
      <p:pic>
        <p:nvPicPr>
          <p:cNvPr id="5" name="Picture 4" descr="image006">
            <a:hlinkClick r:id="rId2" tgtFrame="&quot;&quot;_blank&quot;&quot;"/>
            <a:extLst>
              <a:ext uri="{FF2B5EF4-FFF2-40B4-BE49-F238E27FC236}">
                <a16:creationId xmlns:a16="http://schemas.microsoft.com/office/drawing/2014/main" id="{FD009F9F-EF52-444E-8426-93C8C0AC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793432"/>
            <a:ext cx="2413000" cy="139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47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Adaptation Fund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16691" y="3041595"/>
            <a:ext cx="3211678" cy="719999"/>
          </a:xfrm>
        </p:spPr>
        <p:txBody>
          <a:bodyPr>
            <a:normAutofit/>
          </a:bodyPr>
          <a:lstStyle/>
          <a:p>
            <a:pPr lvl="0"/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total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56 IE (34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NIEs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14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MIEs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8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RIEs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6369" y="6155190"/>
            <a:ext cx="432000" cy="432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EE39203-F49F-4222-9569-D6C067159F4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12889" r="12889"/>
          <a:stretch>
            <a:fillRect/>
          </a:stretch>
        </p:blipFill>
        <p:spPr>
          <a:xfrm>
            <a:off x="105351" y="496139"/>
            <a:ext cx="6162714" cy="6275148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CF59069-A62B-42B9-AC1A-CA42E92BA2BE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3D6A565-A7B3-420C-806A-506A83A86950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/>
          <a:srcRect l="325" r="32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60206-C9BD-4A62-AF11-B27C61A0A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698" y="4835817"/>
            <a:ext cx="695004" cy="695004"/>
          </a:xfrm>
          <a:prstGeom prst="rect">
            <a:avLst/>
          </a:prstGeom>
        </p:spPr>
      </p:pic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91E8133-2FE0-4EFB-883C-B9C468B72E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7133" y="1584929"/>
            <a:ext cx="3003550" cy="909638"/>
          </a:xfrm>
        </p:spPr>
        <p:txBody>
          <a:bodyPr>
            <a:normAutofit fontScale="85000" lnSpcReduction="20000"/>
          </a:bodyPr>
          <a:lstStyle/>
          <a:p>
            <a:r>
              <a:rPr lang="es-ES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Pioneered</a:t>
            </a:r>
            <a:r>
              <a:rPr lang="es-E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Direct Access – </a:t>
            </a:r>
            <a:r>
              <a:rPr lang="es-ES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finances</a:t>
            </a:r>
            <a:r>
              <a:rPr lang="es-E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concrete </a:t>
            </a:r>
            <a:r>
              <a:rPr lang="es-ES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adaptation</a:t>
            </a:r>
            <a:r>
              <a:rPr lang="es-E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projects</a:t>
            </a:r>
            <a:r>
              <a:rPr lang="es-E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es-ES" sz="2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programs</a:t>
            </a:r>
            <a:r>
              <a:rPr lang="es-E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33B2-2A42-4AB6-BD16-F0BFF42213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8283" y="4498398"/>
            <a:ext cx="3211678" cy="10324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US$1billion portfolio in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grant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funding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including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US$205million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transboundary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projects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/34 </a:t>
            </a:r>
            <a:r>
              <a:rPr lang="es-ES" sz="17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countries</a:t>
            </a:r>
            <a:r>
              <a:rPr lang="es-ES" sz="1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8E53-3073-4BA9-9443-5214F817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285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AF REGIONAL WINDOW – ACCESS MODALITY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619A6-08B7-4F9B-8269-BF0BFC60E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1A5F4-0F97-40C6-AB6E-74FA47BFC313}"/>
              </a:ext>
            </a:extLst>
          </p:cNvPr>
          <p:cNvSpPr txBox="1"/>
          <p:nvPr/>
        </p:nvSpPr>
        <p:spPr>
          <a:xfrm>
            <a:off x="432000" y="1104901"/>
            <a:ext cx="11610975" cy="58477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Pilot programme introduced in 2015 with at cap</a:t>
            </a:r>
            <a:r>
              <a:rPr lang="en-US" sz="2200" b="1" dirty="0"/>
              <a:t> of $30 million Up (AFB.25/28)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 to $14 million and $100k PPG for regional project (2+ countries)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Implemented by MIE or RIE </a:t>
            </a:r>
            <a:r>
              <a:rPr lang="en-US" sz="2200" dirty="0"/>
              <a:t>and endorsement by each DA of participating countries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Concrete adaptation actions</a:t>
            </a:r>
            <a:r>
              <a:rPr lang="en-US" sz="2200" dirty="0"/>
              <a:t> in multiple sectors including </a:t>
            </a:r>
            <a:r>
              <a:rPr lang="en-US" sz="2200" dirty="0" err="1"/>
              <a:t>including</a:t>
            </a:r>
            <a:r>
              <a:rPr lang="en-US" sz="2200" dirty="0"/>
              <a:t> Transboundary Water Management, Enabling Environment, water security, Nature-Based Solutions, EBA, etc.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b="1" dirty="0"/>
              <a:t>Total of US$151M under the regional window</a:t>
            </a:r>
            <a:r>
              <a:rPr lang="en-US" sz="2200" dirty="0"/>
              <a:t>, or </a:t>
            </a:r>
            <a:r>
              <a:rPr lang="en-US" sz="2200" b="1" dirty="0"/>
              <a:t>20% total portfolio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Funding on the basis of the </a:t>
            </a:r>
            <a:r>
              <a:rPr lang="en-US" sz="2200" b="1" dirty="0"/>
              <a:t>full cost of adaptation </a:t>
            </a:r>
            <a:r>
              <a:rPr lang="en-US" sz="2200" dirty="0"/>
              <a:t>(No co-financing required, addressing adaptation needs and co-benefits if any, no BAU)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 </a:t>
            </a:r>
            <a:r>
              <a:rPr lang="en-US" sz="2200" b="1" dirty="0"/>
              <a:t>Environmental, socio-economic benefits </a:t>
            </a:r>
            <a:r>
              <a:rPr lang="en-US" sz="2200" dirty="0"/>
              <a:t>especially for the most vulnerable and gender considerations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1525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432000"/>
            <a:ext cx="11568800" cy="432000"/>
          </a:xfrm>
        </p:spPr>
        <p:txBody>
          <a:bodyPr anchor="ctr">
            <a:no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FROM ADAPTATION FUND TRANSBOUNDARY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22D69-3B22-4649-B2B4-FBC641A1F28C}"/>
              </a:ext>
            </a:extLst>
          </p:cNvPr>
          <p:cNvSpPr txBox="1"/>
          <p:nvPr/>
        </p:nvSpPr>
        <p:spPr>
          <a:xfrm>
            <a:off x="6279602" y="6155190"/>
            <a:ext cx="5492398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D34CE349-8DBC-45E8-8E74-0E256E500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126" y="1332466"/>
            <a:ext cx="4156243" cy="5038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669171-8A07-4624-8207-3FD9BD01DD98}"/>
              </a:ext>
            </a:extLst>
          </p:cNvPr>
          <p:cNvSpPr txBox="1"/>
          <p:nvPr/>
        </p:nvSpPr>
        <p:spPr>
          <a:xfrm>
            <a:off x="293913" y="1025038"/>
            <a:ext cx="7321843" cy="5653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Calibri Light"/>
              </a:rPr>
              <a:t>Increased cost-effectiveness and enhanced coordination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723900" lvl="1" indent="-2667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Country-by-country approach to adaptation could lead to duplication of efforts or even negative and costly outcomes elsewhere</a:t>
            </a:r>
          </a:p>
          <a:p>
            <a:pPr marL="723900" lvl="1" indent="-2667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 Light"/>
              </a:rPr>
              <a:t>A centralized form of coordination at the regional, supranational scale has proved to be key in delivering cost effective management, including collective procurement with higher purchase power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723900" lvl="1" indent="-2667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 Light"/>
              </a:rPr>
              <a:t>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transboundary approach to adaptation can achieve cost savings through economies of scale</a:t>
            </a:r>
          </a:p>
          <a:p>
            <a:pPr marL="266700" marR="0" lvl="0" indent="-2667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500" dirty="0">
              <a:latin typeface="Calibri Light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Cooperation through learning and knowledge sharing across scales</a:t>
            </a:r>
          </a:p>
          <a:p>
            <a:pPr marL="723900" lvl="1" indent="-266700">
              <a:lnSpc>
                <a:spcPct val="7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Transboundary projects offer many opportunities for learning and knowledge transfer, about what works, where and why, across local, national and supranational scales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9ACB39">
                  <a:lumMod val="75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723900" lvl="1" indent="-2667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Extreme shocks such as the COVID-19 pandemic in all regions have provided learning opportunities in adaptive management across all transboundary projects (virtual workshops, online knowledge sharing across regions)</a:t>
            </a:r>
          </a:p>
          <a:p>
            <a:pPr marL="723900" lvl="1" indent="-2667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Inclusion of comprehensive risk assessment and adaptive management in implementation arrangements from the outset</a:t>
            </a:r>
          </a:p>
          <a:p>
            <a:pPr marL="723900" lvl="1" indent="-2667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Up-to-date data and information from national-level agencies, regional institutions and international organizations lead to a strong proposal and builds trust with national-level agencies</a:t>
            </a:r>
          </a:p>
          <a:p>
            <a:pPr marL="266700" marR="0" lvl="0" indent="-2667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A61121E-4D4A-4A71-B6C8-69F7203A3A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103" y="1531649"/>
            <a:ext cx="7202786" cy="14497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69609" y="1706448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7103" y="2981437"/>
            <a:ext cx="5282503" cy="1604172"/>
          </a:xfrm>
        </p:spPr>
        <p:txBody>
          <a:bodyPr/>
          <a:lstStyle/>
          <a:p>
            <a:r>
              <a:rPr lang="en-US" dirty="0"/>
              <a:t>Mahamat Assouyouti</a:t>
            </a:r>
          </a:p>
        </p:txBody>
      </p:sp>
      <p:pic>
        <p:nvPicPr>
          <p:cNvPr id="13" name="Graphic 12" descr="Person icon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6569" y="3195283"/>
            <a:ext cx="164463" cy="1644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9496" y="3742361"/>
            <a:ext cx="4508500" cy="2773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massouyouti@adaptation-fund.org</a:t>
            </a:r>
          </a:p>
        </p:txBody>
      </p:sp>
      <p:pic>
        <p:nvPicPr>
          <p:cNvPr id="14" name="Graphic 13" descr="Email icon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6569" y="3813521"/>
            <a:ext cx="164463" cy="164463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59496" y="4048142"/>
            <a:ext cx="4508500" cy="2773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www.adaptation-fund.org </a:t>
            </a:r>
          </a:p>
        </p:txBody>
      </p:sp>
      <p:pic>
        <p:nvPicPr>
          <p:cNvPr id="30" name="Graphic 29" descr="World web icon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0944" y="4126171"/>
            <a:ext cx="170088" cy="170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CA9AF4-807A-4D51-B618-C5BF6937D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6" y="1735973"/>
            <a:ext cx="1540146" cy="10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3BCB1ACA9454E85A0DC5193B011D7" ma:contentTypeVersion="14" ma:contentTypeDescription="Create a new document." ma:contentTypeScope="" ma:versionID="6656a1bc9f52d42ad8e7d77b1860c71c">
  <xsd:schema xmlns:xsd="http://www.w3.org/2001/XMLSchema" xmlns:xs="http://www.w3.org/2001/XMLSchema" xmlns:p="http://schemas.microsoft.com/office/2006/metadata/properties" xmlns:ns2="f1164a4b-0597-4763-aeb8-c0048d5236af" xmlns:ns3="f2201f86-6dc1-460b-a6a1-cad63156afb3" targetNamespace="http://schemas.microsoft.com/office/2006/metadata/properties" ma:root="true" ma:fieldsID="e0647b1ac90e794bc485592a865222df" ns2:_="" ns3:_="">
    <xsd:import namespace="f1164a4b-0597-4763-aeb8-c0048d5236af"/>
    <xsd:import namespace="f2201f86-6dc1-460b-a6a1-cad63156af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4a4b-0597-4763-aeb8-c0048d523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01f86-6dc1-460b-a6a1-cad63156af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082eb62-2ffb-4d2d-b2a3-cee35f56a5ac}" ma:internalName="TaxCatchAll" ma:showField="CatchAllData" ma:web="f2201f86-6dc1-460b-a6a1-cad63156a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164a4b-0597-4763-aeb8-c0048d5236af">
      <Terms xmlns="http://schemas.microsoft.com/office/infopath/2007/PartnerControls"/>
    </lcf76f155ced4ddcb4097134ff3c332f>
    <TaxCatchAll xmlns="f2201f86-6dc1-460b-a6a1-cad63156af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13CA81-DB46-4AF9-84BE-F05D03327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164a4b-0597-4763-aeb8-c0048d5236af"/>
    <ds:schemaRef ds:uri="f2201f86-6dc1-460b-a6a1-cad63156af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9B681A-7B4F-4F4A-B0EF-C7F1F9F924CC}">
  <ds:schemaRefs>
    <ds:schemaRef ds:uri="http://schemas.microsoft.com/office/2006/metadata/properties"/>
    <ds:schemaRef ds:uri="http://schemas.microsoft.com/office/infopath/2007/PartnerControls"/>
    <ds:schemaRef ds:uri="f1164a4b-0597-4763-aeb8-c0048d5236af"/>
    <ds:schemaRef ds:uri="f2201f86-6dc1-460b-a6a1-cad63156afb3"/>
  </ds:schemaRefs>
</ds:datastoreItem>
</file>

<file path=customXml/itemProps3.xml><?xml version="1.0" encoding="utf-8"?>
<ds:datastoreItem xmlns:ds="http://schemas.openxmlformats.org/officeDocument/2006/customXml" ds:itemID="{CBF21FEE-9989-40DE-BE03-85BB3170FD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401</Words>
  <Application>Microsoft Office PowerPoint</Application>
  <PresentationFormat>Widescreen</PresentationFormat>
  <Paragraphs>43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Times New Roman</vt:lpstr>
      <vt:lpstr>Wingdings</vt:lpstr>
      <vt:lpstr>Office Theme</vt:lpstr>
      <vt:lpstr>Financing joint measures across sectors for resilience at transboundary basin scale: towards more cooperative and impactful climate action</vt:lpstr>
      <vt:lpstr>Adaptation Fund </vt:lpstr>
      <vt:lpstr>AF REGIONAL WINDOW – ACCESS MODALITY</vt:lpstr>
      <vt:lpstr>LEARNING FROM ADAPTATION FUND TRANSBOUNDARY PORTFOLIO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Mannekens</dc:creator>
  <cp:lastModifiedBy>Mahamat Abakar Assouyouti</cp:lastModifiedBy>
  <cp:revision>9</cp:revision>
  <dcterms:created xsi:type="dcterms:W3CDTF">2022-09-14T08:48:01Z</dcterms:created>
  <dcterms:modified xsi:type="dcterms:W3CDTF">2022-11-10T08:16:26Z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0x0101003C13BCB1ACA9454E85A0DC5193B011D7</vt:lpwstr>
  </property>
</Properties>
</file>